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76" r:id="rId3"/>
    <p:sldId id="375" r:id="rId4"/>
    <p:sldId id="377" r:id="rId5"/>
    <p:sldId id="268" r:id="rId6"/>
    <p:sldId id="319" r:id="rId7"/>
    <p:sldId id="274" r:id="rId8"/>
    <p:sldId id="271" r:id="rId9"/>
    <p:sldId id="269" r:id="rId10"/>
    <p:sldId id="267" r:id="rId11"/>
    <p:sldId id="292" r:id="rId12"/>
    <p:sldId id="332" r:id="rId13"/>
    <p:sldId id="296" r:id="rId14"/>
    <p:sldId id="299" r:id="rId15"/>
    <p:sldId id="294" r:id="rId16"/>
    <p:sldId id="322" r:id="rId17"/>
    <p:sldId id="320" r:id="rId18"/>
    <p:sldId id="304" r:id="rId19"/>
    <p:sldId id="334" r:id="rId20"/>
    <p:sldId id="333" r:id="rId21"/>
    <p:sldId id="293" r:id="rId22"/>
    <p:sldId id="305" r:id="rId23"/>
    <p:sldId id="313" r:id="rId24"/>
    <p:sldId id="336" r:id="rId25"/>
    <p:sldId id="298" r:id="rId26"/>
    <p:sldId id="321" r:id="rId27"/>
    <p:sldId id="276" r:id="rId28"/>
    <p:sldId id="300" r:id="rId29"/>
    <p:sldId id="301" r:id="rId30"/>
    <p:sldId id="339" r:id="rId31"/>
    <p:sldId id="330" r:id="rId32"/>
    <p:sldId id="378" r:id="rId33"/>
    <p:sldId id="379" r:id="rId34"/>
    <p:sldId id="340" r:id="rId35"/>
    <p:sldId id="341" r:id="rId36"/>
    <p:sldId id="342" r:id="rId37"/>
    <p:sldId id="323" r:id="rId38"/>
    <p:sldId id="316" r:id="rId39"/>
    <p:sldId id="290" r:id="rId40"/>
    <p:sldId id="317" r:id="rId41"/>
    <p:sldId id="318" r:id="rId42"/>
    <p:sldId id="397" r:id="rId43"/>
    <p:sldId id="380" r:id="rId44"/>
    <p:sldId id="381" r:id="rId45"/>
    <p:sldId id="382" r:id="rId46"/>
    <p:sldId id="383" r:id="rId47"/>
    <p:sldId id="409" r:id="rId48"/>
    <p:sldId id="384" r:id="rId49"/>
    <p:sldId id="385" r:id="rId50"/>
    <p:sldId id="386" r:id="rId51"/>
    <p:sldId id="387" r:id="rId52"/>
    <p:sldId id="388" r:id="rId53"/>
    <p:sldId id="389" r:id="rId54"/>
    <p:sldId id="391" r:id="rId55"/>
    <p:sldId id="390" r:id="rId56"/>
    <p:sldId id="392" r:id="rId57"/>
    <p:sldId id="393" r:id="rId58"/>
    <p:sldId id="395" r:id="rId59"/>
    <p:sldId id="396" r:id="rId60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6"/>
            <p14:sldId id="299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301"/>
            <p14:sldId id="339"/>
            <p14:sldId id="330"/>
            <p14:sldId id="378"/>
            <p14:sldId id="379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409"/>
            <p14:sldId id="384"/>
            <p14:sldId id="385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5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59630" autoAdjust="0"/>
  </p:normalViewPr>
  <p:slideViewPr>
    <p:cSldViewPr snapToGrid="0" snapToObjects="1">
      <p:cViewPr>
        <p:scale>
          <a:sx n="134" d="100"/>
          <a:sy n="134" d="100"/>
        </p:scale>
        <p:origin x="-168" y="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15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 (Leonard Thompson a near death 14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 old)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Nobel Prize in 1923 (took 17 month from start,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stockholm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Died in WWII in 1941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of AGRP Neurons is Sufficient to Promote Hunger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87"/>
            <a:ext cx="9144000" cy="3094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12" y="5760705"/>
            <a:ext cx="849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Aponte Y, </a:t>
            </a:r>
            <a:r>
              <a:rPr lang="en-US" dirty="0" err="1"/>
              <a:t>Atasoy</a:t>
            </a:r>
            <a:r>
              <a:rPr lang="en-US" dirty="0"/>
              <a:t> D, Sternson SM. AGRP neurons are sufficient to orchestrate feeding behavior rapidly and without training. Nat </a:t>
            </a:r>
            <a:r>
              <a:rPr lang="en-US" dirty="0" err="1"/>
              <a:t>Neurosci</a:t>
            </a:r>
            <a:r>
              <a:rPr lang="en-US" dirty="0"/>
              <a:t> 2011; 14:351–5. </a:t>
            </a:r>
          </a:p>
        </p:txBody>
      </p:sp>
    </p:spTree>
    <p:extLst>
      <p:ext uri="{BB962C8B-B14F-4D97-AF65-F5344CB8AC3E}">
        <p14:creationId xmlns:p14="http://schemas.microsoft.com/office/powerpoint/2010/main" val="204689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982508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4427027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Decreased Food </a:t>
                      </a:r>
                      <a:r>
                        <a:rPr lang="en-US" baseline="0" dirty="0" smtClean="0"/>
                        <a:t>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1993</TotalTime>
  <Words>2577</Words>
  <Application>Microsoft Macintosh PowerPoint</Application>
  <PresentationFormat>On-screen Show (4:3)</PresentationFormat>
  <Paragraphs>390</Paragraphs>
  <Slides>59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Pancreatic Function and Glucoregulation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Glycogenesis</vt:lpstr>
      <vt:lpstr>Glycogenolysis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Pathophysiology of Glucose Control</vt:lpstr>
      <vt:lpstr>Type I Diabetes Results from a Loss of Beta Cells</vt:lpstr>
      <vt:lpstr>Type II Diabetes</vt:lpstr>
      <vt:lpstr>Why Is There Insulin Resistance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Activation of AGRP Neurons is Sufficient to Promote Hunger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Ghrelin, the Hunger Hormone</vt:lpstr>
      <vt:lpstr>Ghrelin Summary</vt:lpstr>
      <vt:lpstr>PYY</vt:lpstr>
      <vt:lpstr>PYY Summary</vt:lpstr>
      <vt:lpstr>Monogenic Forms of Obesity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211</cp:revision>
  <dcterms:created xsi:type="dcterms:W3CDTF">2013-10-29T15:49:59Z</dcterms:created>
  <dcterms:modified xsi:type="dcterms:W3CDTF">2016-03-29T17:09:54Z</dcterms:modified>
</cp:coreProperties>
</file>